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8" r:id="rId6"/>
    <p:sldId id="259" r:id="rId7"/>
    <p:sldId id="260" r:id="rId8"/>
    <p:sldId id="261" r:id="rId9"/>
    <p:sldId id="262" r:id="rId10"/>
    <p:sldId id="274" r:id="rId11"/>
    <p:sldId id="271" r:id="rId12"/>
    <p:sldId id="265" r:id="rId13"/>
    <p:sldId id="273" r:id="rId14"/>
    <p:sldId id="264" r:id="rId15"/>
    <p:sldId id="272" r:id="rId16"/>
    <p:sldId id="269" r:id="rId17"/>
    <p:sldId id="266" r:id="rId18"/>
    <p:sldId id="267" r:id="rId19"/>
    <p:sldId id="270" r:id="rId20"/>
    <p:sldId id="275" r:id="rId21"/>
    <p:sldId id="276" r:id="rId22"/>
    <p:sldId id="268" r:id="rId2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 varScale="1">
        <p:scale>
          <a:sx n="79" d="100"/>
          <a:sy n="79" d="100"/>
        </p:scale>
        <p:origin x="77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E43EA8-C83F-40B4-821D-381469DAC3C5}" type="datetime1">
              <a:rPr lang="es-ES" smtClean="0"/>
              <a:t>17/08/2023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196330-F357-4FA5-8E24-14646E9FA556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7308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9933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521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8551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0534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1549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5412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54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14585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3946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128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4658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356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6492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7868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7861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5885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DB2FE8E8-091D-478B-96D3-F0BCBE902769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7E0CED-BF29-4F0C-9AA9-0115D5713A3C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F880D4-439E-4610-9C3E-7002ADF72D68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098E11-C3BE-4AEC-91BE-C88C988E8BDB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B7CB3-EDF5-450E-A384-7B041709A774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uadro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Cuadro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E3CB04-8628-4BE2-8D9F-839986C200F3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F9D5-615E-4B40-B3DA-C7C3E3D8952A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2485D5-0708-40FF-87DA-DFD6F1ED03E1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5F592F-6928-459D-9C66-BF9E123B0381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295882-27AA-4631-9331-D93597626FFA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AA68A-2C9F-4F93-9A12-B546EF9950E3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D0B13-414C-489C-BD27-AC542C962F8C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5B55D-B831-4E7C-9B5B-10572D70AAC1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1EFD60-9F29-4E84-B34D-5A4A32F8F177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C432DC-30D4-485D-908A-88BDD16BF582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8C6E3D-7AEB-4E32-A201-6C2FD4755C7B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69E75-D520-456D-AA7B-A5719B0A1CFB}" type="datetime1">
              <a:rPr lang="es-ES" noProof="0" smtClean="0"/>
              <a:t>17/08/2023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4FAD132-1BC9-40CE-BE05-559C781AA0B0}" type="datetime1">
              <a:rPr lang="es-ES" noProof="0" smtClean="0"/>
              <a:t>17/08/2023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133" y="2554817"/>
            <a:ext cx="10177992" cy="2421464"/>
          </a:xfrm>
        </p:spPr>
        <p:txBody>
          <a:bodyPr rtlCol="0">
            <a:normAutofit/>
          </a:bodyPr>
          <a:lstStyle/>
          <a:p>
            <a:pPr rtl="0"/>
            <a:r>
              <a:rPr lang="es-ES" b="1" dirty="0"/>
              <a:t>Machine </a:t>
            </a:r>
            <a:r>
              <a:rPr lang="es-ES" b="1" dirty="0" err="1"/>
              <a:t>Learning</a:t>
            </a:r>
            <a:r>
              <a:rPr lang="es-ES" b="1" dirty="0"/>
              <a:t> final </a:t>
            </a:r>
            <a:r>
              <a:rPr lang="es-ES" b="1" dirty="0" err="1"/>
              <a:t>project</a:t>
            </a:r>
            <a:endParaRPr lang="es-ES" b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Fall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Term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- 2022</a:t>
            </a:r>
          </a:p>
          <a:p>
            <a:pPr rtl="0"/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Presented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s-E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by</a:t>
            </a:r>
            <a:r>
              <a:rPr lang="es-E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Antony Garcia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D71CACD-F11C-EFAE-B356-D4825F629C42}"/>
              </a:ext>
            </a:extLst>
          </p:cNvPr>
          <p:cNvSpPr txBox="1"/>
          <p:nvPr/>
        </p:nvSpPr>
        <p:spPr>
          <a:xfrm>
            <a:off x="590437" y="1095260"/>
            <a:ext cx="10606050" cy="371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built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every</a:t>
            </a:r>
            <a:r>
              <a:rPr lang="es-ES" sz="3200" dirty="0">
                <a:latin typeface="Abel" panose="02000506030000020004" pitchFamily="2" charset="0"/>
              </a:rPr>
              <a:t> time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run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creates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different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selected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export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parameters</a:t>
            </a:r>
            <a:r>
              <a:rPr lang="es-ES" sz="3200" dirty="0">
                <a:latin typeface="Abel" panose="02000506030000020004" pitchFamily="2" charset="0"/>
              </a:rPr>
              <a:t>, training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has 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5476</a:t>
            </a:r>
            <a:r>
              <a:rPr lang="es-ES" sz="3200" b="1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has</a:t>
            </a:r>
            <a:r>
              <a:rPr lang="es-ES" sz="3200" b="1" dirty="0">
                <a:latin typeface="Abel" panose="02000506030000020004" pitchFamily="2" charset="0"/>
              </a:rPr>
              <a:t> 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1728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80%-20% </a:t>
            </a:r>
            <a:r>
              <a:rPr lang="es-ES" sz="3200" dirty="0" err="1">
                <a:latin typeface="Abel" panose="02000506030000020004" pitchFamily="2" charset="0"/>
              </a:rPr>
              <a:t>proportion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79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Gaussian </a:t>
            </a:r>
            <a:r>
              <a:rPr lang="es-ES" sz="3200" dirty="0" err="1">
                <a:latin typeface="Abel" panose="02000506030000020004" pitchFamily="2" charset="0"/>
              </a:rPr>
              <a:t>Process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did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not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provide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good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results</a:t>
            </a:r>
            <a:r>
              <a:rPr lang="es-ES" sz="3200" dirty="0">
                <a:latin typeface="Abel" panose="02000506030000020004" pitchFamily="2" charset="0"/>
              </a:rPr>
              <a:t>. Training time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high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laptop </a:t>
            </a:r>
            <a:r>
              <a:rPr lang="es-ES" sz="3200" dirty="0" err="1">
                <a:latin typeface="Abel" panose="02000506030000020004" pitchFamily="2" charset="0"/>
              </a:rPr>
              <a:t>ran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memory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while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trying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train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94406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519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second</a:t>
            </a:r>
            <a:r>
              <a:rPr lang="es-ES" sz="3200" dirty="0">
                <a:latin typeface="Abel" panose="02000506030000020004" pitchFamily="2" charset="0"/>
              </a:rPr>
              <a:t> test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performed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</a:t>
            </a:r>
            <a:r>
              <a:rPr lang="es-ES" sz="3200" dirty="0" err="1">
                <a:latin typeface="Abel" panose="02000506030000020004" pitchFamily="2" charset="0"/>
              </a:rPr>
              <a:t>Classifier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accuracy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~65%.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first</a:t>
            </a:r>
            <a:r>
              <a:rPr lang="es-ES" sz="3200" dirty="0">
                <a:latin typeface="Abel" panose="02000506030000020004" pitchFamily="2" charset="0"/>
              </a:rPr>
              <a:t> try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done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a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from</a:t>
            </a:r>
            <a:r>
              <a:rPr lang="es-ES" sz="3200" dirty="0">
                <a:latin typeface="Abel" panose="02000506030000020004" pitchFamily="2" charset="0"/>
              </a:rPr>
              <a:t> a “pool”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positive and negative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means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all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put</a:t>
            </a:r>
            <a:r>
              <a:rPr lang="es-ES" sz="3200" dirty="0">
                <a:latin typeface="Abel" panose="02000506030000020004" pitchFamily="2" charset="0"/>
              </a:rPr>
              <a:t> in a pool, </a:t>
            </a:r>
            <a:r>
              <a:rPr lang="es-ES" sz="3200" dirty="0" err="1">
                <a:latin typeface="Abel" panose="02000506030000020004" pitchFamily="2" charset="0"/>
              </a:rPr>
              <a:t>some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percent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classified</a:t>
            </a:r>
            <a:r>
              <a:rPr lang="es-ES" sz="3200" dirty="0">
                <a:latin typeface="Abel" panose="02000506030000020004" pitchFamily="2" charset="0"/>
              </a:rPr>
              <a:t> as “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” and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“training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”, </a:t>
            </a:r>
            <a:r>
              <a:rPr lang="es-ES" sz="3200" dirty="0" err="1">
                <a:latin typeface="Abel" panose="02000506030000020004" pitchFamily="2" charset="0"/>
              </a:rPr>
              <a:t>without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original </a:t>
            </a:r>
            <a:r>
              <a:rPr lang="es-ES" sz="3200" dirty="0" err="1">
                <a:latin typeface="Abel" panose="02000506030000020004" pitchFamily="2" charset="0"/>
              </a:rPr>
              <a:t>image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came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from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968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In </a:t>
            </a:r>
            <a:r>
              <a:rPr lang="es-ES" sz="3200" dirty="0" err="1">
                <a:latin typeface="Abel" panose="02000506030000020004" pitchFamily="2" charset="0"/>
              </a:rPr>
              <a:t>order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try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and </a:t>
            </a:r>
            <a:r>
              <a:rPr lang="es-ES" sz="3200" dirty="0" err="1">
                <a:latin typeface="Abel" panose="02000506030000020004" pitchFamily="2" charset="0"/>
              </a:rPr>
              <a:t>being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able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correctly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evaluate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outcome</a:t>
            </a:r>
            <a:r>
              <a:rPr lang="es-ES" sz="3200" dirty="0">
                <a:latin typeface="Abel" panose="02000506030000020004" pitchFamily="2" charset="0"/>
              </a:rPr>
              <a:t>, I </a:t>
            </a:r>
            <a:r>
              <a:rPr lang="es-ES" sz="3200" dirty="0" err="1">
                <a:latin typeface="Abel" panose="02000506030000020004" pitchFamily="2" charset="0"/>
              </a:rPr>
              <a:t>changed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generating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separate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rather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1282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42910F5-1635-B8EF-32A0-5497CF3E9BBC}"/>
              </a:ext>
            </a:extLst>
          </p:cNvPr>
          <p:cNvSpPr txBox="1"/>
          <p:nvPr/>
        </p:nvSpPr>
        <p:spPr>
          <a:xfrm>
            <a:off x="590437" y="1095260"/>
            <a:ext cx="10606050" cy="196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2800" dirty="0" err="1">
                <a:latin typeface="Abel" panose="02000506030000020004" pitchFamily="2" charset="0"/>
              </a:rPr>
              <a:t>With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new </a:t>
            </a:r>
            <a:r>
              <a:rPr lang="es-ES" sz="2800" dirty="0" err="1">
                <a:latin typeface="Abel" panose="02000506030000020004" pitchFamily="2" charset="0"/>
              </a:rPr>
              <a:t>procedure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to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separate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images</a:t>
            </a:r>
            <a:r>
              <a:rPr lang="es-ES" sz="2800" dirty="0">
                <a:latin typeface="Abel" panose="02000506030000020004" pitchFamily="2" charset="0"/>
              </a:rPr>
              <a:t> in </a:t>
            </a:r>
            <a:r>
              <a:rPr lang="es-ES" sz="2800" dirty="0" err="1">
                <a:latin typeface="Abel" panose="02000506030000020004" pitchFamily="2" charset="0"/>
              </a:rPr>
              <a:t>datasets</a:t>
            </a:r>
            <a:r>
              <a:rPr lang="es-ES" sz="2800" dirty="0">
                <a:latin typeface="Abel" panose="02000506030000020004" pitchFamily="2" charset="0"/>
              </a:rPr>
              <a:t>,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accuracy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of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the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classifying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algorithm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improved</a:t>
            </a:r>
            <a:r>
              <a:rPr lang="es-ES" sz="2800" dirty="0">
                <a:latin typeface="Abel" panose="02000506030000020004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2800" dirty="0" err="1">
                <a:latin typeface="Abel" panose="02000506030000020004" pitchFamily="2" charset="0"/>
              </a:rPr>
              <a:t>With</a:t>
            </a:r>
            <a:r>
              <a:rPr lang="es-ES" sz="2800" dirty="0">
                <a:latin typeface="Abel" panose="02000506030000020004" pitchFamily="2" charset="0"/>
              </a:rPr>
              <a:t> </a:t>
            </a:r>
            <a:r>
              <a:rPr lang="es-ES" sz="2800" dirty="0" err="1">
                <a:latin typeface="Abel" panose="02000506030000020004" pitchFamily="2" charset="0"/>
              </a:rPr>
              <a:t>Random</a:t>
            </a:r>
            <a:r>
              <a:rPr lang="es-ES" sz="2800" dirty="0">
                <a:latin typeface="Abel" panose="02000506030000020004" pitchFamily="2" charset="0"/>
              </a:rPr>
              <a:t> Forest </a:t>
            </a:r>
            <a:r>
              <a:rPr lang="es-ES" sz="2800" dirty="0" err="1">
                <a:latin typeface="Abel" panose="02000506030000020004" pitchFamily="2" charset="0"/>
              </a:rPr>
              <a:t>Classifier</a:t>
            </a:r>
            <a:r>
              <a:rPr lang="es-ES" sz="2800" dirty="0">
                <a:latin typeface="Abel" panose="02000506030000020004" pitchFamily="2" charset="0"/>
              </a:rPr>
              <a:t>, </a:t>
            </a:r>
            <a:r>
              <a:rPr lang="es-ES" sz="2800" dirty="0" err="1">
                <a:latin typeface="Abel" panose="02000506030000020004" pitchFamily="2" charset="0"/>
              </a:rPr>
              <a:t>an</a:t>
            </a:r>
            <a:r>
              <a:rPr lang="es-ES" sz="2800" dirty="0">
                <a:latin typeface="Abel" panose="02000506030000020004" pitchFamily="2" charset="0"/>
              </a:rPr>
              <a:t> ~97% </a:t>
            </a:r>
            <a:r>
              <a:rPr lang="es-ES" sz="2800" dirty="0" err="1">
                <a:latin typeface="Abel" panose="02000506030000020004" pitchFamily="2" charset="0"/>
              </a:rPr>
              <a:t>accuracy</a:t>
            </a:r>
            <a:r>
              <a:rPr lang="es-ES" sz="2800" dirty="0">
                <a:latin typeface="Abel" panose="02000506030000020004" pitchFamily="2" charset="0"/>
              </a:rPr>
              <a:t> can be </a:t>
            </a:r>
            <a:r>
              <a:rPr lang="es-ES" sz="2800" dirty="0" err="1">
                <a:latin typeface="Abel" panose="02000506030000020004" pitchFamily="2" charset="0"/>
              </a:rPr>
              <a:t>reached</a:t>
            </a:r>
            <a:endParaRPr lang="es-US" sz="2800" b="1" dirty="0">
              <a:solidFill>
                <a:srgbClr val="FFC000"/>
              </a:solidFill>
              <a:latin typeface="Abel" panose="02000506030000020004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E320D9-4D52-2A75-1655-3D650D791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732" y="3078664"/>
            <a:ext cx="8362950" cy="34004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0ADACE7-A4AA-C476-6A3A-EC1B03BE65A8}"/>
              </a:ext>
            </a:extLst>
          </p:cNvPr>
          <p:cNvSpPr txBox="1"/>
          <p:nvPr/>
        </p:nvSpPr>
        <p:spPr>
          <a:xfrm>
            <a:off x="1816732" y="6157314"/>
            <a:ext cx="2639858" cy="369332"/>
          </a:xfrm>
          <a:prstGeom prst="rect">
            <a:avLst/>
          </a:prstGeom>
          <a:noFill/>
          <a:ln w="1905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endParaRPr lang="es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36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24D9CCB3-CAD2-6A51-F056-991C3D439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143" y="1092189"/>
            <a:ext cx="5838799" cy="547863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BB6ED3D-D749-B801-5B84-78B848DB81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098" y="1125809"/>
            <a:ext cx="5954780" cy="2683789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950E785-76D0-3483-126A-8C9FFD66820A}"/>
              </a:ext>
            </a:extLst>
          </p:cNvPr>
          <p:cNvSpPr/>
          <p:nvPr/>
        </p:nvSpPr>
        <p:spPr>
          <a:xfrm>
            <a:off x="7938201" y="3128150"/>
            <a:ext cx="4187790" cy="792596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33B7B93-8148-B16F-504C-9B3BD678125E}"/>
              </a:ext>
            </a:extLst>
          </p:cNvPr>
          <p:cNvSpPr/>
          <p:nvPr/>
        </p:nvSpPr>
        <p:spPr>
          <a:xfrm>
            <a:off x="158829" y="5428670"/>
            <a:ext cx="6321869" cy="1311282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15C2565-2E9D-DCEF-8DF4-2EF899CBA653}"/>
              </a:ext>
            </a:extLst>
          </p:cNvPr>
          <p:cNvCxnSpPr/>
          <p:nvPr/>
        </p:nvCxnSpPr>
        <p:spPr>
          <a:xfrm flipV="1">
            <a:off x="6480698" y="3920746"/>
            <a:ext cx="1833658" cy="193362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487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6AE97918-95EF-CC25-50B3-5005F9489354}"/>
              </a:ext>
            </a:extLst>
          </p:cNvPr>
          <p:cNvSpPr txBox="1"/>
          <p:nvPr/>
        </p:nvSpPr>
        <p:spPr>
          <a:xfrm>
            <a:off x="590437" y="1095260"/>
            <a:ext cx="10606050" cy="519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Other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tested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like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Support</a:t>
            </a:r>
            <a:r>
              <a:rPr lang="es-ES" sz="3200" dirty="0">
                <a:latin typeface="Abel" panose="02000506030000020004" pitchFamily="2" charset="0"/>
              </a:rPr>
              <a:t> Vector Machines, </a:t>
            </a:r>
            <a:r>
              <a:rPr lang="es-ES" sz="3200" dirty="0" err="1">
                <a:latin typeface="Abel" panose="02000506030000020004" pitchFamily="2" charset="0"/>
              </a:rPr>
              <a:t>but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be </a:t>
            </a:r>
            <a:r>
              <a:rPr lang="es-ES" sz="3200" dirty="0" err="1">
                <a:latin typeface="Abel" panose="02000506030000020004" pitchFamily="2" charset="0"/>
              </a:rPr>
              <a:t>slower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when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. Training time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SVM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more tan 4 times </a:t>
            </a:r>
            <a:r>
              <a:rPr lang="es-ES" sz="3200" dirty="0" err="1">
                <a:latin typeface="Abel" panose="02000506030000020004" pitchFamily="2" charset="0"/>
              </a:rPr>
              <a:t>higher</a:t>
            </a:r>
            <a:r>
              <a:rPr lang="es-ES" sz="3200" dirty="0">
                <a:latin typeface="Abel" panose="02000506030000020004" pitchFamily="2" charset="0"/>
              </a:rPr>
              <a:t> tan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Forest. </a:t>
            </a:r>
            <a:r>
              <a:rPr lang="es-ES" sz="3200" dirty="0" err="1">
                <a:latin typeface="Abel" panose="02000506030000020004" pitchFamily="2" charset="0"/>
              </a:rPr>
              <a:t>Accuracy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slighty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better</a:t>
            </a:r>
            <a:r>
              <a:rPr lang="es-ES" sz="3200" dirty="0">
                <a:latin typeface="Abel" panose="02000506030000020004" pitchFamily="2" charset="0"/>
              </a:rPr>
              <a:t>,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98%.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I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a training time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 </a:t>
            </a:r>
            <a:r>
              <a:rPr lang="es-ES" sz="3200" dirty="0" err="1">
                <a:latin typeface="Abel" panose="02000506030000020004" pitchFamily="2" charset="0"/>
              </a:rPr>
              <a:t>about</a:t>
            </a:r>
            <a:r>
              <a:rPr lang="es-ES" sz="3200" dirty="0">
                <a:latin typeface="Abel" panose="02000506030000020004" pitchFamily="2" charset="0"/>
              </a:rPr>
              <a:t> 80 </a:t>
            </a:r>
            <a:r>
              <a:rPr lang="es-ES" sz="3200" dirty="0" err="1">
                <a:latin typeface="Abel" panose="02000506030000020004" pitchFamily="2" charset="0"/>
              </a:rPr>
              <a:t>seconds</a:t>
            </a:r>
            <a:r>
              <a:rPr lang="es-ES" sz="3200" dirty="0">
                <a:latin typeface="Abel" panose="02000506030000020004" pitchFamily="2" charset="0"/>
              </a:rPr>
              <a:t>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time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~25 </a:t>
            </a:r>
            <a:r>
              <a:rPr lang="es-ES" sz="3200" dirty="0" err="1">
                <a:latin typeface="Abel" panose="02000506030000020004" pitchFamily="2" charset="0"/>
              </a:rPr>
              <a:t>seconds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These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results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obtained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CPU and no GPU.</a:t>
            </a:r>
          </a:p>
        </p:txBody>
      </p:sp>
    </p:spTree>
    <p:extLst>
      <p:ext uri="{BB962C8B-B14F-4D97-AF65-F5344CB8AC3E}">
        <p14:creationId xmlns:p14="http://schemas.microsoft.com/office/powerpoint/2010/main" val="3347716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6AE97918-95EF-CC25-50B3-5005F9489354}"/>
              </a:ext>
            </a:extLst>
          </p:cNvPr>
          <p:cNvSpPr txBox="1"/>
          <p:nvPr/>
        </p:nvSpPr>
        <p:spPr>
          <a:xfrm>
            <a:off x="590437" y="1095260"/>
            <a:ext cx="10606050" cy="2976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No </a:t>
            </a:r>
            <a:r>
              <a:rPr lang="es-ES" sz="3200" dirty="0" err="1">
                <a:latin typeface="Abel" panose="02000506030000020004" pitchFamily="2" charset="0"/>
              </a:rPr>
              <a:t>hyperparameter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tuning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performed</a:t>
            </a:r>
            <a:r>
              <a:rPr lang="es-ES" sz="3200" dirty="0">
                <a:latin typeface="Abel" panose="02000506030000020004" pitchFamily="2" charset="0"/>
              </a:rPr>
              <a:t>, as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Random</a:t>
            </a:r>
            <a:r>
              <a:rPr lang="es-ES" sz="3200" dirty="0">
                <a:latin typeface="Abel" panose="02000506030000020004" pitchFamily="2" charset="0"/>
              </a:rPr>
              <a:t> Forest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accurate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enough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task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We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take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into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consideration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a single </a:t>
            </a:r>
            <a:r>
              <a:rPr lang="es-ES" sz="3200" dirty="0" err="1">
                <a:latin typeface="Abel" panose="02000506030000020004" pitchFamily="2" charset="0"/>
              </a:rPr>
              <a:t>image</a:t>
            </a:r>
            <a:r>
              <a:rPr lang="es-ES" sz="3200" dirty="0">
                <a:latin typeface="Abel" panose="02000506030000020004" pitchFamily="2" charset="0"/>
              </a:rPr>
              <a:t> can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multiple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fire</a:t>
            </a:r>
            <a:r>
              <a:rPr lang="es-ES" sz="3200" dirty="0">
                <a:latin typeface="Abel" panose="02000506030000020004" pitchFamily="2" charset="0"/>
              </a:rPr>
              <a:t>, so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not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neccesary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detect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fire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22710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Results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79248B70-DBB2-9E2B-1091-8E623D7D0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349" y="1191588"/>
            <a:ext cx="7044014" cy="53011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582CDC5-B4EA-BBD7-0DE6-99D723FD90EC}"/>
              </a:ext>
            </a:extLst>
          </p:cNvPr>
          <p:cNvSpPr txBox="1"/>
          <p:nvPr/>
        </p:nvSpPr>
        <p:spPr>
          <a:xfrm>
            <a:off x="7634223" y="1037031"/>
            <a:ext cx="4182571" cy="557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overall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accuracy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of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algorithm</a:t>
            </a:r>
            <a:r>
              <a:rPr lang="es-ES" sz="2400" dirty="0">
                <a:latin typeface="Abel" panose="02000506030000020004" pitchFamily="2" charset="0"/>
              </a:rPr>
              <a:t> Will be </a:t>
            </a:r>
            <a:r>
              <a:rPr lang="es-ES" sz="2400" dirty="0" err="1">
                <a:latin typeface="Abel" panose="02000506030000020004" pitchFamily="2" charset="0"/>
              </a:rPr>
              <a:t>much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higher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when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tested</a:t>
            </a:r>
            <a:r>
              <a:rPr lang="es-ES" sz="2400" dirty="0">
                <a:latin typeface="Abel" panose="02000506030000020004" pitchFamily="2" charset="0"/>
              </a:rPr>
              <a:t> in </a:t>
            </a:r>
            <a:r>
              <a:rPr lang="es-ES" sz="2400" dirty="0" err="1">
                <a:latin typeface="Abel" panose="02000506030000020004" pitchFamily="2" charset="0"/>
              </a:rPr>
              <a:t>images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rather</a:t>
            </a:r>
            <a:r>
              <a:rPr lang="es-ES" sz="2400" dirty="0">
                <a:latin typeface="Abel" panose="02000506030000020004" pitchFamily="2" charset="0"/>
              </a:rPr>
              <a:t> tan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. </a:t>
            </a:r>
            <a:r>
              <a:rPr lang="es-ES" sz="2400" dirty="0" err="1">
                <a:latin typeface="Abel" panose="02000506030000020004" pitchFamily="2" charset="0"/>
              </a:rPr>
              <a:t>Random</a:t>
            </a:r>
            <a:r>
              <a:rPr lang="es-ES" sz="2400" dirty="0">
                <a:latin typeface="Abel" panose="02000506030000020004" pitchFamily="2" charset="0"/>
              </a:rPr>
              <a:t> Forest can </a:t>
            </a:r>
            <a:r>
              <a:rPr lang="es-ES" sz="2400" dirty="0" err="1">
                <a:latin typeface="Abel" panose="02000506030000020004" pitchFamily="2" charset="0"/>
              </a:rPr>
              <a:t>classify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with</a:t>
            </a:r>
            <a:r>
              <a:rPr lang="es-ES" sz="2400" dirty="0">
                <a:latin typeface="Abel" panose="02000506030000020004" pitchFamily="2" charset="0"/>
              </a:rPr>
              <a:t> ~97% </a:t>
            </a:r>
            <a:r>
              <a:rPr lang="es-ES" sz="2400" dirty="0" err="1">
                <a:latin typeface="Abel" panose="02000506030000020004" pitchFamily="2" charset="0"/>
              </a:rPr>
              <a:t>accuracy</a:t>
            </a:r>
            <a:r>
              <a:rPr lang="es-ES" sz="2400" dirty="0">
                <a:latin typeface="Abel" panose="02000506030000020004" pitchFamily="2" charset="0"/>
              </a:rPr>
              <a:t>, </a:t>
            </a:r>
            <a:r>
              <a:rPr lang="es-ES" sz="2400" dirty="0" err="1">
                <a:latin typeface="Abel" panose="02000506030000020004" pitchFamily="2" charset="0"/>
              </a:rPr>
              <a:t>but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an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image</a:t>
            </a:r>
            <a:r>
              <a:rPr lang="es-ES" sz="2400" dirty="0">
                <a:latin typeface="Abel" panose="02000506030000020004" pitchFamily="2" charset="0"/>
              </a:rPr>
              <a:t> can </a:t>
            </a:r>
            <a:r>
              <a:rPr lang="es-ES" sz="2400" dirty="0" err="1">
                <a:latin typeface="Abel" panose="02000506030000020004" pitchFamily="2" charset="0"/>
              </a:rPr>
              <a:t>have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multiple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frames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with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fire</a:t>
            </a:r>
            <a:r>
              <a:rPr lang="es-ES" sz="2400" dirty="0">
                <a:latin typeface="Abel" panose="02000506030000020004" pitchFamily="2" charset="0"/>
              </a:rPr>
              <a:t>, so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are </a:t>
            </a:r>
            <a:r>
              <a:rPr lang="es-ES" sz="2400" dirty="0" err="1">
                <a:latin typeface="Abel" panose="02000506030000020004" pitchFamily="2" charset="0"/>
              </a:rPr>
              <a:t>many</a:t>
            </a:r>
            <a:r>
              <a:rPr lang="es-ES" sz="2400" dirty="0">
                <a:latin typeface="Abel" panose="02000506030000020004" pitchFamily="2" charset="0"/>
              </a:rPr>
              <a:t> chances </a:t>
            </a:r>
            <a:r>
              <a:rPr lang="es-ES" sz="2400" dirty="0" err="1">
                <a:latin typeface="Abel" panose="02000506030000020004" pitchFamily="2" charset="0"/>
              </a:rPr>
              <a:t>to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detect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if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is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or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there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isn’t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fire</a:t>
            </a:r>
            <a:r>
              <a:rPr lang="es-ES" sz="2400" dirty="0">
                <a:latin typeface="Abel" panose="02000506030000020004" pitchFamily="2" charset="0"/>
              </a:rPr>
              <a:t> in </a:t>
            </a:r>
            <a:r>
              <a:rPr lang="es-ES" sz="2400" dirty="0" err="1">
                <a:latin typeface="Abel" panose="02000506030000020004" pitchFamily="2" charset="0"/>
              </a:rPr>
              <a:t>the</a:t>
            </a:r>
            <a:r>
              <a:rPr lang="es-ES" sz="2400" dirty="0">
                <a:latin typeface="Abel" panose="02000506030000020004" pitchFamily="2" charset="0"/>
              </a:rPr>
              <a:t> </a:t>
            </a:r>
            <a:r>
              <a:rPr lang="es-ES" sz="2400" dirty="0" err="1">
                <a:latin typeface="Abel" panose="02000506030000020004" pitchFamily="2" charset="0"/>
              </a:rPr>
              <a:t>image</a:t>
            </a:r>
            <a:r>
              <a:rPr lang="es-ES" sz="2400" dirty="0">
                <a:latin typeface="Abel" panose="0200050603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0520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67" y="2825829"/>
            <a:ext cx="11218774" cy="1456267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4800" b="1" noProof="1">
                <a:latin typeface="Abel" panose="02000506030000020004" pitchFamily="2" charset="0"/>
              </a:rPr>
              <a:t>Thanks for your attention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70090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24" y="427944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Main Objective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F5E9BC17-8989-9EF5-932C-C2346636D518}"/>
              </a:ext>
            </a:extLst>
          </p:cNvPr>
          <p:cNvSpPr txBox="1"/>
          <p:nvPr/>
        </p:nvSpPr>
        <p:spPr>
          <a:xfrm>
            <a:off x="810269" y="1744934"/>
            <a:ext cx="10606050" cy="2976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</a:t>
            </a:r>
            <a:r>
              <a:rPr lang="es-ES" sz="3200" dirty="0">
                <a:latin typeface="Abel" panose="02000506030000020004" pitchFamily="2" charset="0"/>
              </a:rPr>
              <a:t> a software </a:t>
            </a:r>
            <a:r>
              <a:rPr lang="es-ES" sz="3200" dirty="0" err="1">
                <a:latin typeface="Abel" panose="02000506030000020004" pitchFamily="2" charset="0"/>
              </a:rPr>
              <a:t>tool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building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Use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developed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tool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build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training and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Machine </a:t>
            </a:r>
            <a:r>
              <a:rPr lang="es-ES" sz="3200" dirty="0" err="1">
                <a:latin typeface="Abel" panose="02000506030000020004" pitchFamily="2" charset="0"/>
              </a:rPr>
              <a:t>Learning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models</a:t>
            </a:r>
            <a:endParaRPr lang="es-ES" sz="3200" dirty="0">
              <a:latin typeface="Abel" panose="02000506030000020004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Develop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an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accurate</a:t>
            </a:r>
            <a:r>
              <a:rPr lang="es-ES" sz="3200" dirty="0">
                <a:latin typeface="Abel" panose="02000506030000020004" pitchFamily="2" charset="0"/>
              </a:rPr>
              <a:t> ML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b="1" dirty="0" err="1">
                <a:solidFill>
                  <a:srgbClr val="FFC000"/>
                </a:solidFill>
                <a:latin typeface="Abel" panose="02000506030000020004" pitchFamily="2" charset="0"/>
              </a:rPr>
              <a:t>fire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 </a:t>
            </a:r>
            <a:r>
              <a:rPr lang="es-ES" sz="3200" b="1" dirty="0" err="1">
                <a:solidFill>
                  <a:srgbClr val="FFC000"/>
                </a:solidFill>
                <a:latin typeface="Abel" panose="02000506030000020004" pitchFamily="2" charset="0"/>
              </a:rPr>
              <a:t>detection</a:t>
            </a:r>
            <a:r>
              <a:rPr lang="es-ES" sz="3200" b="1" dirty="0">
                <a:solidFill>
                  <a:srgbClr val="FFC000"/>
                </a:solidFill>
                <a:latin typeface="Abel" panose="02000506030000020004" pitchFamily="2" charset="0"/>
              </a:rPr>
              <a:t> </a:t>
            </a:r>
            <a:endParaRPr lang="es-US" sz="3200" b="1" dirty="0">
              <a:solidFill>
                <a:srgbClr val="FFC000"/>
              </a:solidFill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Original dataset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 descr="Banca de madera junto a un edificio&#10;&#10;Descripción generada automáticamente con confianza media">
            <a:extLst>
              <a:ext uri="{FF2B5EF4-FFF2-40B4-BE49-F238E27FC236}">
                <a16:creationId xmlns:a16="http://schemas.microsoft.com/office/drawing/2014/main" id="{B7EC9502-2A71-45AE-24CD-F095E9ED4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61" y="1248234"/>
            <a:ext cx="7006581" cy="2627468"/>
          </a:xfrm>
          <a:prstGeom prst="rect">
            <a:avLst/>
          </a:prstGeom>
        </p:spPr>
      </p:pic>
      <p:pic>
        <p:nvPicPr>
          <p:cNvPr id="8" name="Imagen 7" descr="Imagen digital de un edificio&#10;&#10;Descripción generada automáticamente con confianza media">
            <a:extLst>
              <a:ext uri="{FF2B5EF4-FFF2-40B4-BE49-F238E27FC236}">
                <a16:creationId xmlns:a16="http://schemas.microsoft.com/office/drawing/2014/main" id="{D559077D-8930-4640-38F5-8F6DF1848C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051" y="3949362"/>
            <a:ext cx="7065982" cy="264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99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Original dataset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Imagen 3" descr="Imagen que contiene edificio, verde, ladrillo, cuarto&#10;&#10;Descripción generada automáticamente">
            <a:extLst>
              <a:ext uri="{FF2B5EF4-FFF2-40B4-BE49-F238E27FC236}">
                <a16:creationId xmlns:a16="http://schemas.microsoft.com/office/drawing/2014/main" id="{27227CC3-76B0-A2AC-764B-69908FA14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90" y="1701122"/>
            <a:ext cx="10244815" cy="384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63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Split images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1F7129C9-697E-7623-5676-A5DBC6B5B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213" y="1156719"/>
            <a:ext cx="9784633" cy="515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388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Frame selection interface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67702C26-CB84-15FA-6135-0C52EE566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7383" y="1193036"/>
            <a:ext cx="9183104" cy="537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6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413E45-5B86-B254-F03B-3B22B098E4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037" b="9607"/>
          <a:stretch/>
        </p:blipFill>
        <p:spPr>
          <a:xfrm>
            <a:off x="913173" y="1269198"/>
            <a:ext cx="10183864" cy="528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53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D71CACD-F11C-EFAE-B356-D4825F629C42}"/>
              </a:ext>
            </a:extLst>
          </p:cNvPr>
          <p:cNvSpPr txBox="1"/>
          <p:nvPr/>
        </p:nvSpPr>
        <p:spPr>
          <a:xfrm>
            <a:off x="590437" y="1095260"/>
            <a:ext cx="10606050" cy="371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formatted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just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like</a:t>
            </a:r>
            <a:r>
              <a:rPr lang="es-ES" sz="3200" dirty="0">
                <a:latin typeface="Abel" panose="02000506030000020004" pitchFamily="2" charset="0"/>
              </a:rPr>
              <a:t> MNIST </a:t>
            </a:r>
            <a:r>
              <a:rPr lang="es-ES" sz="3200" dirty="0" err="1">
                <a:latin typeface="Abel" panose="02000506030000020004" pitchFamily="2" charset="0"/>
              </a:rPr>
              <a:t>dataset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Instead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784 </a:t>
            </a:r>
            <a:r>
              <a:rPr lang="es-ES" sz="3200" dirty="0" err="1">
                <a:latin typeface="Abel" panose="02000506030000020004" pitchFamily="2" charset="0"/>
              </a:rPr>
              <a:t>columns</a:t>
            </a:r>
            <a:r>
              <a:rPr lang="es-ES" sz="3200" dirty="0">
                <a:latin typeface="Abel" panose="02000506030000020004" pitchFamily="2" charset="0"/>
              </a:rPr>
              <a:t> (28x28 pixel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of</a:t>
            </a:r>
            <a:r>
              <a:rPr lang="es-ES" sz="3200" dirty="0">
                <a:latin typeface="Abel" panose="02000506030000020004" pitchFamily="2" charset="0"/>
              </a:rPr>
              <a:t> MNIST),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testing</a:t>
            </a:r>
            <a:r>
              <a:rPr lang="es-ES" sz="3200" dirty="0">
                <a:latin typeface="Abel" panose="02000506030000020004" pitchFamily="2" charset="0"/>
              </a:rPr>
              <a:t> and training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have</a:t>
            </a:r>
            <a:r>
              <a:rPr lang="es-ES" sz="3200" dirty="0">
                <a:latin typeface="Abel" panose="02000506030000020004" pitchFamily="2" charset="0"/>
              </a:rPr>
              <a:t> 65536 </a:t>
            </a:r>
            <a:r>
              <a:rPr lang="es-ES" sz="3200" dirty="0" err="1">
                <a:latin typeface="Abel" panose="02000506030000020004" pitchFamily="2" charset="0"/>
              </a:rPr>
              <a:t>columns</a:t>
            </a:r>
            <a:r>
              <a:rPr lang="es-ES" sz="3200" dirty="0">
                <a:latin typeface="Abel" panose="02000506030000020004" pitchFamily="2" charset="0"/>
              </a:rPr>
              <a:t> (256x256 </a:t>
            </a:r>
            <a:r>
              <a:rPr lang="es-ES" sz="3200" dirty="0" err="1">
                <a:latin typeface="Abel" panose="02000506030000020004" pitchFamily="2" charset="0"/>
              </a:rPr>
              <a:t>images</a:t>
            </a:r>
            <a:r>
              <a:rPr lang="es-ES" sz="3200" dirty="0">
                <a:latin typeface="Abel" panose="02000506030000020004" pitchFamily="2" charset="0"/>
              </a:rPr>
              <a:t>)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same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algorithms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tried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MNIST in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homeworks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were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tested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with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obtained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datasets</a:t>
            </a:r>
            <a:endParaRPr lang="es-ES" sz="3200" dirty="0">
              <a:latin typeface="Abel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64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75" y="28186"/>
            <a:ext cx="11218774" cy="1456267"/>
          </a:xfrm>
        </p:spPr>
        <p:txBody>
          <a:bodyPr rtlCol="0">
            <a:normAutofit/>
          </a:bodyPr>
          <a:lstStyle/>
          <a:p>
            <a:pPr rtl="0"/>
            <a:r>
              <a:rPr lang="es-ES" sz="4800" b="1" noProof="1">
                <a:latin typeface="Abel" panose="02000506030000020004" pitchFamily="2" charset="0"/>
              </a:rPr>
              <a:t>Images converted to pixels in csv</a:t>
            </a:r>
          </a:p>
        </p:txBody>
      </p:sp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b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c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c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c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c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c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c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c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c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c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c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c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c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c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c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c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c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c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c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c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c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c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c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c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c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c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c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c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c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c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c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c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c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c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c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c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c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c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c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c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c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c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c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c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c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c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c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c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c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c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c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c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c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c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c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c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c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c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c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c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c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c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c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c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c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c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c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c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c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c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c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c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c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c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c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c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c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c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c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b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c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c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c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c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c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c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c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c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c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c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c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c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c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c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c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c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c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c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c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c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c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c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c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c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c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c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c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c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c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c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c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c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c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c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c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c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c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c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c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c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c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c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c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c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c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c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c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c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c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c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c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c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c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c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c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c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c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c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c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c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c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c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c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c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c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c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c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c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c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c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c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c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c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c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c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c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c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c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" name="Imagen 5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6214E2DD-EC19-854A-6337-EF602A71E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6943" y="3832245"/>
            <a:ext cx="2438400" cy="2438400"/>
          </a:xfrm>
          <a:prstGeom prst="rect">
            <a:avLst/>
          </a:prstGeom>
        </p:spPr>
      </p:pic>
      <p:pic>
        <p:nvPicPr>
          <p:cNvPr id="8" name="Imagen 7" descr="Imagen que contiene oscuro, parado, hombre, luz&#10;&#10;Descripción generada automáticamente">
            <a:extLst>
              <a:ext uri="{FF2B5EF4-FFF2-40B4-BE49-F238E27FC236}">
                <a16:creationId xmlns:a16="http://schemas.microsoft.com/office/drawing/2014/main" id="{DE2D7B24-6A34-4789-40E3-A8817942E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8879" y="3881673"/>
            <a:ext cx="2438400" cy="24384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EF93A26-73B5-D7C7-C352-6A178C42AEF5}"/>
              </a:ext>
            </a:extLst>
          </p:cNvPr>
          <p:cNvSpPr txBox="1"/>
          <p:nvPr/>
        </p:nvSpPr>
        <p:spPr>
          <a:xfrm>
            <a:off x="590437" y="1095260"/>
            <a:ext cx="10606050" cy="22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>
                <a:latin typeface="Abel" panose="02000506030000020004" pitchFamily="2" charset="0"/>
              </a:rPr>
              <a:t>At </a:t>
            </a:r>
            <a:r>
              <a:rPr lang="es-ES" sz="3200" dirty="0" err="1">
                <a:latin typeface="Abel" panose="02000506030000020004" pitchFamily="2" charset="0"/>
              </a:rPr>
              <a:t>first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it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considered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that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some</a:t>
            </a:r>
            <a:r>
              <a:rPr lang="es-ES" sz="3200" dirty="0">
                <a:latin typeface="Abel" panose="02000506030000020004" pitchFamily="2" charset="0"/>
              </a:rPr>
              <a:t> Deep </a:t>
            </a:r>
            <a:r>
              <a:rPr lang="es-ES" sz="3200" dirty="0" err="1">
                <a:latin typeface="Abel" panose="02000506030000020004" pitchFamily="2" charset="0"/>
              </a:rPr>
              <a:t>Learning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model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needed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for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task</a:t>
            </a:r>
            <a:r>
              <a:rPr lang="es-ES" sz="3200" dirty="0">
                <a:latin typeface="Abel" panose="02000506030000020004" pitchFamily="2" charset="0"/>
              </a:rPr>
              <a:t>, so </a:t>
            </a:r>
            <a:r>
              <a:rPr lang="es-ES" sz="3200" dirty="0" err="1">
                <a:latin typeface="Abel" panose="02000506030000020004" pitchFamily="2" charset="0"/>
              </a:rPr>
              <a:t>frames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should</a:t>
            </a:r>
            <a:r>
              <a:rPr lang="es-ES" sz="3200" dirty="0">
                <a:latin typeface="Abel" panose="02000506030000020004" pitchFamily="2" charset="0"/>
              </a:rPr>
              <a:t> be </a:t>
            </a:r>
            <a:r>
              <a:rPr lang="es-ES" sz="3200" dirty="0" err="1">
                <a:latin typeface="Abel" panose="02000506030000020004" pitchFamily="2" charset="0"/>
              </a:rPr>
              <a:t>resized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to</a:t>
            </a:r>
            <a:r>
              <a:rPr lang="es-ES" sz="3200" dirty="0">
                <a:latin typeface="Abel" panose="02000506030000020004" pitchFamily="2" charset="0"/>
              </a:rPr>
              <a:t> 256x256 </a:t>
            </a:r>
            <a:r>
              <a:rPr lang="es-ES" sz="3200" dirty="0" err="1">
                <a:latin typeface="Abel" panose="02000506030000020004" pitchFamily="2" charset="0"/>
              </a:rPr>
              <a:t>pixels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  <a:r>
              <a:rPr lang="es-ES" sz="3200" dirty="0" err="1">
                <a:latin typeface="Abel" panose="02000506030000020004" pitchFamily="2" charset="0"/>
              </a:rPr>
              <a:t>This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was</a:t>
            </a:r>
            <a:r>
              <a:rPr lang="es-ES" sz="3200" dirty="0">
                <a:latin typeface="Abel" panose="02000506030000020004" pitchFamily="2" charset="0"/>
              </a:rPr>
              <a:t> done </a:t>
            </a:r>
            <a:r>
              <a:rPr lang="es-ES" sz="3200" dirty="0" err="1">
                <a:latin typeface="Abel" panose="02000506030000020004" pitchFamily="2" charset="0"/>
              </a:rPr>
              <a:t>by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adding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black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pixels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around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the</a:t>
            </a:r>
            <a:r>
              <a:rPr lang="es-ES" sz="3200" dirty="0">
                <a:latin typeface="Abel" panose="02000506030000020004" pitchFamily="2" charset="0"/>
              </a:rPr>
              <a:t> </a:t>
            </a:r>
            <a:r>
              <a:rPr lang="es-ES" sz="3200" dirty="0" err="1">
                <a:latin typeface="Abel" panose="02000506030000020004" pitchFamily="2" charset="0"/>
              </a:rPr>
              <a:t>frame</a:t>
            </a:r>
            <a:r>
              <a:rPr lang="es-ES" sz="3200" dirty="0">
                <a:latin typeface="Abel" panose="0200050603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40515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07_TF22566005_Win32" id="{2828BC40-604D-4F06-824E-CC6941480347}" vid="{C7F4D5F4-0C49-4F9C-8A37-1B026C50AF6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futurista</Template>
  <TotalTime>927</TotalTime>
  <Words>587</Words>
  <Application>Microsoft Office PowerPoint</Application>
  <PresentationFormat>Panorámica</PresentationFormat>
  <Paragraphs>59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Abel</vt:lpstr>
      <vt:lpstr>Arial</vt:lpstr>
      <vt:lpstr>Calibri</vt:lpstr>
      <vt:lpstr>Calibri Light</vt:lpstr>
      <vt:lpstr>Wingdings</vt:lpstr>
      <vt:lpstr>Celestial</vt:lpstr>
      <vt:lpstr>Machine Learning final project</vt:lpstr>
      <vt:lpstr>Main Objective</vt:lpstr>
      <vt:lpstr>Original dataset</vt:lpstr>
      <vt:lpstr>Original dataset</vt:lpstr>
      <vt:lpstr>Split images</vt:lpstr>
      <vt:lpstr>Frame selection interface</vt:lpstr>
      <vt:lpstr>Images converted to pixels in csv</vt:lpstr>
      <vt:lpstr>Images converted to pixels in csv</vt:lpstr>
      <vt:lpstr>Images converted to pixels in csv</vt:lpstr>
      <vt:lpstr>Images converted to pixels in csv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final project</dc:title>
  <dc:creator>Garcia Gonzalez, Antony</dc:creator>
  <cp:lastModifiedBy>Antony García González</cp:lastModifiedBy>
  <cp:revision>5</cp:revision>
  <dcterms:created xsi:type="dcterms:W3CDTF">2022-12-12T23:07:51Z</dcterms:created>
  <dcterms:modified xsi:type="dcterms:W3CDTF">2023-08-17T21:13:47Z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